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378" r:id="rId4"/>
    <p:sldId id="258" r:id="rId5"/>
    <p:sldId id="259" r:id="rId6"/>
    <p:sldId id="348" r:id="rId7"/>
    <p:sldId id="377" r:id="rId8"/>
    <p:sldId id="332" r:id="rId9"/>
    <p:sldId id="371" r:id="rId10"/>
    <p:sldId id="372" r:id="rId11"/>
    <p:sldId id="373" r:id="rId12"/>
    <p:sldId id="374" r:id="rId13"/>
    <p:sldId id="375" r:id="rId14"/>
    <p:sldId id="346" r:id="rId15"/>
    <p:sldId id="369" r:id="rId16"/>
    <p:sldId id="376" r:id="rId17"/>
    <p:sldId id="379" r:id="rId18"/>
    <p:sldId id="257" r:id="rId19"/>
    <p:sldId id="367" r:id="rId20"/>
    <p:sldId id="282" r:id="rId21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</p:showPr>
  <p:clrMru>
    <a:srgbClr val="996633"/>
    <a:srgbClr val="FF3300"/>
    <a:srgbClr val="CC3300"/>
    <a:srgbClr val="FFFF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75" autoAdjust="0"/>
    <p:restoredTop sz="94709" autoAdjust="0"/>
  </p:normalViewPr>
  <p:slideViewPr>
    <p:cSldViewPr>
      <p:cViewPr>
        <p:scale>
          <a:sx n="66" d="100"/>
          <a:sy n="66" d="100"/>
        </p:scale>
        <p:origin x="-15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38BF76-0092-423A-B2DC-CD046A1A1C37}" type="datetimeFigureOut">
              <a:rPr lang="en-US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5AAA4-5C5C-4EB9-8B78-7347836B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FA7495-F3F9-4B3D-B194-5116456CE132}" type="datetimeFigureOut">
              <a:rPr lang="en-US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48ADF3-126B-4FE1-933B-84825CA4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69C72-7754-4F3B-9C74-BA9F424E3F5C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C2EA-7552-4B8E-88C2-CE0EF7BCB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52400"/>
            <a:ext cx="1951038" cy="598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152400"/>
            <a:ext cx="5700712" cy="598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AACB-13F3-42AC-B339-088C7B7A3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9022-EF10-4716-82B9-CA01D3C4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984F-652C-43BD-AE28-327B8E6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3C2-300A-4806-906F-2030D096B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6714D-CA60-43BF-9082-2086C9A1B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D31E-547D-422F-8591-9851EC922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0355-E1F7-4C0A-B480-18EB1D18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5443-4EB9-488C-9F90-19A5E51A9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644A-DD1C-4BF0-9910-C9C11C702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2603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2603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6826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6826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609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152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9429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52400"/>
            <a:ext cx="77930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A0606C1-BB14-491E-A9A8-B032CB08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8" name="Picture 14" descr="puncom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225425"/>
            <a:ext cx="1371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168275"/>
            <a:ext cx="7793037" cy="617538"/>
          </a:xfrm>
        </p:spPr>
        <p:txBody>
          <a:bodyPr/>
          <a:lstStyle/>
          <a:p>
            <a:pPr eaLnBrk="1" hangingPunct="1"/>
            <a:r>
              <a:rPr lang="en-US" dirty="0" smtClean="0"/>
              <a:t>PUNJAB COMMUNICATIONS LTD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1438" y="6215063"/>
            <a:ext cx="907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i="1" dirty="0"/>
              <a:t>A Premier Telecom &amp; IT Company of India</a:t>
            </a:r>
          </a:p>
        </p:txBody>
      </p:sp>
      <p:pic>
        <p:nvPicPr>
          <p:cNvPr id="7172" name="Picture 5" descr="E:\Documents and Settings\puncom\Desktop\puncom.pics\buildings\select1\DSC0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00125"/>
            <a:ext cx="79295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09600" y="1219200"/>
            <a:ext cx="82105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SMT PICK </a:t>
            </a:r>
            <a:r>
              <a:rPr lang="en-US" sz="2200" dirty="0">
                <a:solidFill>
                  <a:srgbClr val="CC3300"/>
                </a:solidFill>
                <a:cs typeface="Arial" charset="0"/>
              </a:rPr>
              <a:t>’n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 PLACE</a:t>
            </a:r>
          </a:p>
          <a:p>
            <a:pPr lvl="3"/>
            <a:r>
              <a:rPr lang="en-IN" sz="2200" dirty="0" smtClean="0"/>
              <a:t>SMT Pick &amp; Place Fuji Aimex IIS</a:t>
            </a:r>
            <a:br>
              <a:rPr lang="en-IN" sz="2200" dirty="0" smtClean="0"/>
            </a:br>
            <a:r>
              <a:rPr lang="en-IN" sz="2200" dirty="0" smtClean="0"/>
              <a:t>Packages supported : Chip, SOIC, PLCC, QFP, BGA, SOT, DPAK etc.</a:t>
            </a:r>
          </a:p>
          <a:p>
            <a:pPr lvl="3"/>
            <a:r>
              <a:rPr lang="en-IN" sz="2200" dirty="0" smtClean="0"/>
              <a:t>Fine pitch placement upto 10 mil.</a:t>
            </a:r>
          </a:p>
          <a:p>
            <a:pPr lvl="3"/>
            <a:r>
              <a:rPr lang="en-IN" sz="2200" dirty="0" smtClean="0"/>
              <a:t>130 feeder slots (Electronic Intelligent Feeders) with Tray Exchanger unit.</a:t>
            </a:r>
            <a:br>
              <a:rPr lang="en-IN" sz="2200" dirty="0" smtClean="0"/>
            </a:br>
            <a:r>
              <a:rPr lang="en-IN" sz="2200" dirty="0" smtClean="0"/>
              <a:t>Component co-planarity Check</a:t>
            </a:r>
          </a:p>
          <a:p>
            <a:pPr lvl="3"/>
            <a:r>
              <a:rPr lang="en-IN" sz="2200" dirty="0" smtClean="0"/>
              <a:t>CPH : CHIP-25000, Fine Pitch – 5000</a:t>
            </a:r>
          </a:p>
          <a:p>
            <a:r>
              <a:rPr lang="en-GB" sz="2000" dirty="0" smtClean="0">
                <a:cs typeface="Arial" charset="0"/>
              </a:rPr>
              <a:t> </a:t>
            </a:r>
            <a:r>
              <a:rPr lang="en-GB" sz="2200" dirty="0" smtClean="0">
                <a:solidFill>
                  <a:srgbClr val="CC3300"/>
                </a:solidFill>
                <a:cs typeface="Arial" charset="0"/>
              </a:rPr>
              <a:t>REFLOW 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OVEN</a:t>
            </a:r>
            <a:r>
              <a:rPr lang="en-US" sz="2200" b="1" dirty="0">
                <a:cs typeface="Arial" charset="0"/>
              </a:rPr>
              <a:t>	</a:t>
            </a:r>
            <a:endParaRPr lang="en-US" sz="2200" b="1" dirty="0" smtClean="0">
              <a:cs typeface="Arial" charset="0"/>
            </a:endParaRPr>
          </a:p>
          <a:p>
            <a:pPr lvl="3"/>
            <a:r>
              <a:rPr lang="en-IN" sz="2200" dirty="0" smtClean="0"/>
              <a:t>Electrovert Model omniflo 10.</a:t>
            </a:r>
          </a:p>
          <a:p>
            <a:pPr lvl="3"/>
            <a:r>
              <a:rPr lang="en-IN" sz="2200" dirty="0" smtClean="0"/>
              <a:t>Upper and lower heating/Cooling zone.</a:t>
            </a:r>
          </a:p>
          <a:p>
            <a:pPr lvl="3"/>
            <a:r>
              <a:rPr lang="en-IN" sz="2200" dirty="0" smtClean="0"/>
              <a:t>Forced Air Convection Type.</a:t>
            </a:r>
          </a:p>
          <a:p>
            <a:pPr lvl="3"/>
            <a:r>
              <a:rPr lang="en-IN" sz="2200" dirty="0" smtClean="0"/>
              <a:t>6 point thermal profiling.</a:t>
            </a:r>
          </a:p>
          <a:p>
            <a:pPr lvl="3"/>
            <a:r>
              <a:rPr lang="en-IN" sz="2200" dirty="0" smtClean="0"/>
              <a:t>Thermal profile storage:1000.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endParaRPr lang="en-GB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MANUFACTURING INFRASTRUCTURE</a:t>
            </a:r>
            <a:endParaRPr lang="en-GB" dirty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36492" y="1219200"/>
            <a:ext cx="880750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endParaRPr lang="en-GB" sz="1600" b="1" dirty="0">
              <a:latin typeface="Arial Narrow" pitchFamily="34" charset="0"/>
              <a:cs typeface="Arial" charset="0"/>
            </a:endParaRP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SCREEN PRINTER</a:t>
            </a:r>
          </a:p>
          <a:p>
            <a:r>
              <a:rPr lang="en-GB" sz="2200" b="1" dirty="0">
                <a:solidFill>
                  <a:srgbClr val="CC3300"/>
                </a:solidFill>
                <a:cs typeface="Arial" charset="0"/>
              </a:rPr>
              <a:t>	</a:t>
            </a:r>
            <a:r>
              <a:rPr lang="en-IN" sz="2200" dirty="0" smtClean="0"/>
              <a:t>Solder Paste Screen Printer DEK NEO Horizon 03ix.</a:t>
            </a:r>
            <a:br>
              <a:rPr lang="en-IN" sz="2200" dirty="0" smtClean="0"/>
            </a:br>
            <a:r>
              <a:rPr lang="en-IN" sz="2200" dirty="0" smtClean="0"/>
              <a:t>	Solder paste and glue screen printing</a:t>
            </a:r>
          </a:p>
          <a:p>
            <a:pPr lvl="2"/>
            <a:r>
              <a:rPr lang="en-IN" sz="2200" dirty="0" smtClean="0"/>
              <a:t>Frame size max upto 29"X29"</a:t>
            </a:r>
          </a:p>
          <a:p>
            <a:pPr lvl="2"/>
            <a:r>
              <a:rPr lang="en-IN" sz="2200" dirty="0" smtClean="0"/>
              <a:t>Print speed 2mm to 300mm/sec</a:t>
            </a:r>
          </a:p>
          <a:p>
            <a:pPr lvl="2"/>
            <a:r>
              <a:rPr lang="en-IN" sz="2200" dirty="0" smtClean="0"/>
              <a:t>System alignment capacity ± 12.5 micron @6Sigma, </a:t>
            </a:r>
            <a:r>
              <a:rPr lang="en-IN" sz="2200" dirty="0" err="1" smtClean="0"/>
              <a:t>cpk</a:t>
            </a:r>
            <a:r>
              <a:rPr lang="en-IN" sz="2200" dirty="0" smtClean="0"/>
              <a:t>&gt;/=2</a:t>
            </a:r>
          </a:p>
          <a:p>
            <a:pPr lvl="2"/>
            <a:r>
              <a:rPr lang="en-IN" sz="2200" dirty="0" smtClean="0"/>
              <a:t>Cycle Time = 8 Sec + Process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>
                <a:solidFill>
                  <a:srgbClr val="CC3300"/>
                </a:solidFill>
                <a:cs typeface="Arial" charset="0"/>
              </a:rPr>
              <a:t>WAVE 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SOLDERING</a:t>
            </a: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US" sz="2200" dirty="0" smtClean="0"/>
              <a:t>Single &amp; double wave, </a:t>
            </a:r>
            <a:r>
              <a:rPr lang="en-GB" sz="2200" dirty="0" smtClean="0"/>
              <a:t>No clean flux</a:t>
            </a: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/>
              <a:t>Temperature controlled pre heaters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>
                <a:solidFill>
                  <a:srgbClr val="CC3300"/>
                </a:solidFill>
                <a:cs typeface="Arial" charset="0"/>
              </a:rPr>
              <a:t>COIL 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WINDING </a:t>
            </a:r>
            <a:endParaRPr lang="en-GB" sz="2200" dirty="0" smtClean="0">
              <a:solidFill>
                <a:srgbClr val="CC3300"/>
              </a:solidFill>
              <a:cs typeface="Arial" charset="0"/>
            </a:endParaRP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>
                <a:cs typeface="Arial" charset="0"/>
              </a:rPr>
              <a:t>Copper  tape and wire winding machine.</a:t>
            </a:r>
            <a:endParaRPr lang="en-GB" sz="2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09600" y="1219200"/>
            <a:ext cx="7543800" cy="54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Expert Manpower for SMT and discrete assembly.</a:t>
            </a:r>
            <a:endParaRPr lang="en-GB" sz="2000" dirty="0"/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Skilled Manpower for Cable and Coils assemblies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ESD Controlled Environment 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Temperature Controlled Soldering Station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PCB Baking Station for better soldering quality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Pneumatic Formation and lead cutting machines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Varnish </a:t>
            </a:r>
            <a:r>
              <a:rPr lang="en-GB" sz="2000" dirty="0"/>
              <a:t>Chamber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Conformal </a:t>
            </a:r>
            <a:r>
              <a:rPr lang="en-GB" sz="2000" dirty="0" smtClean="0"/>
              <a:t>Coating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09600" y="1219199"/>
            <a:ext cx="7543800" cy="50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tabLst>
                <a:tab pos="2001838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Environmental and Stress testing facilities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Walk-in Environment </a:t>
            </a:r>
            <a:r>
              <a:rPr lang="en-GB" sz="2000" dirty="0"/>
              <a:t>Chamber for environmental stress </a:t>
            </a:r>
            <a:r>
              <a:rPr lang="en-GB" sz="2000" dirty="0" smtClean="0"/>
              <a:t>testing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Temperature cycling chambers</a:t>
            </a:r>
            <a:endParaRPr lang="en-GB" sz="2000" dirty="0"/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Vibration t</a:t>
            </a:r>
            <a:r>
              <a:rPr lang="en-GB" sz="2000" dirty="0" smtClean="0"/>
              <a:t>est  machine </a:t>
            </a:r>
            <a:endParaRPr lang="en-GB" sz="2000" dirty="0"/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Bump testing machine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High Voltage tester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 &amp; TESTING</a:t>
            </a:r>
          </a:p>
        </p:txBody>
      </p:sp>
      <p:pic>
        <p:nvPicPr>
          <p:cNvPr id="22531" name="Picture 3" descr="Photo03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hoto0333.jpg"/>
          <p:cNvPicPr>
            <a:picLocks noChangeAspect="1"/>
          </p:cNvPicPr>
          <p:nvPr/>
        </p:nvPicPr>
        <p:blipFill>
          <a:blip r:embed="rId3" cstate="print"/>
          <a:srcRect r="16153"/>
          <a:stretch>
            <a:fillRect/>
          </a:stretch>
        </p:blipFill>
        <p:spPr bwMode="auto">
          <a:xfrm>
            <a:off x="6048375" y="453548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Photo03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2745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Photo03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075" y="1620846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Photo033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26431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03265" y="895464"/>
            <a:ext cx="7850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ctr">
              <a:spcBef>
                <a:spcPct val="20000"/>
              </a:spcBef>
              <a:buClr>
                <a:schemeClr val="accent1"/>
              </a:buClr>
              <a:tabLst>
                <a:tab pos="2001838" algn="l"/>
              </a:tabLst>
            </a:pPr>
            <a:r>
              <a:rPr lang="en-GB" sz="2000" dirty="0" smtClean="0"/>
              <a:t>Wide range of instruments and expert manpower available for testing of systems/sub-systems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Equipments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6031" y="1228397"/>
            <a:ext cx="8471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Spectrum Analyzers</a:t>
            </a:r>
          </a:p>
          <a:p>
            <a:r>
              <a:rPr lang="en-IN" dirty="0" smtClean="0"/>
              <a:t>Data Analyzers</a:t>
            </a:r>
          </a:p>
          <a:p>
            <a:r>
              <a:rPr lang="en-IN" dirty="0" smtClean="0"/>
              <a:t>Logic Analyzers</a:t>
            </a:r>
          </a:p>
          <a:p>
            <a:r>
              <a:rPr lang="en-IN" dirty="0" smtClean="0"/>
              <a:t>Power Meters</a:t>
            </a:r>
          </a:p>
          <a:p>
            <a:r>
              <a:rPr lang="en-IN" dirty="0" smtClean="0"/>
              <a:t>Synthesized Source</a:t>
            </a:r>
          </a:p>
          <a:p>
            <a:r>
              <a:rPr lang="en-IN" dirty="0" smtClean="0"/>
              <a:t>Selective Level Meter</a:t>
            </a:r>
          </a:p>
          <a:p>
            <a:r>
              <a:rPr lang="en-IN" dirty="0" smtClean="0"/>
              <a:t>Telecom Analyzer</a:t>
            </a:r>
          </a:p>
          <a:p>
            <a:r>
              <a:rPr lang="en-IN" dirty="0" smtClean="0"/>
              <a:t>Network Analyzer</a:t>
            </a:r>
          </a:p>
          <a:p>
            <a:r>
              <a:rPr lang="en-IN" dirty="0" smtClean="0"/>
              <a:t>Optical Spectrum Analyzer</a:t>
            </a:r>
          </a:p>
          <a:p>
            <a:r>
              <a:rPr lang="en-IN" dirty="0" smtClean="0"/>
              <a:t>Pulse Tone Generator</a:t>
            </a:r>
          </a:p>
          <a:p>
            <a:r>
              <a:rPr lang="en-IN" dirty="0" smtClean="0"/>
              <a:t>Audio Power Meter</a:t>
            </a:r>
          </a:p>
          <a:p>
            <a:r>
              <a:rPr lang="en-IN" dirty="0" smtClean="0"/>
              <a:t>Microwave Link Analyzer etc.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40252" y="5841268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*Partial list</a:t>
            </a:r>
            <a:endParaRPr lang="en-IN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Customers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1420" y="1457298"/>
            <a:ext cx="7315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Power Grid Corporation of India(PGCIL)</a:t>
            </a:r>
          </a:p>
          <a:p>
            <a:pPr marL="514350" indent="-514350">
              <a:buAutoNum type="arabicPeriod"/>
            </a:pPr>
            <a:r>
              <a:rPr lang="en-US" dirty="0" smtClean="0"/>
              <a:t>Indian railways</a:t>
            </a:r>
          </a:p>
          <a:p>
            <a:pPr marL="514350" indent="-514350">
              <a:buAutoNum type="arabicPeriod"/>
            </a:pPr>
            <a:r>
              <a:rPr lang="en-US" dirty="0" smtClean="0"/>
              <a:t>BHEL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Power Utilities like PSTCL, RRVPNL, APTRANSCO, UPPTCL, MPPTCL etc. etc.</a:t>
            </a:r>
          </a:p>
          <a:p>
            <a:pPr marL="514350" indent="-514350">
              <a:buAutoNum type="arabicPeriod"/>
            </a:pPr>
            <a:r>
              <a:rPr lang="en-US" dirty="0" smtClean="0"/>
              <a:t>Private EPC contractors active in Railways and Power sector.</a:t>
            </a:r>
          </a:p>
          <a:p>
            <a:pPr marL="514350" indent="-514350">
              <a:buAutoNum type="arabicPeriod"/>
            </a:pPr>
            <a:r>
              <a:rPr lang="en-US" dirty="0" smtClean="0"/>
              <a:t>BSNL</a:t>
            </a:r>
          </a:p>
          <a:p>
            <a:pPr marL="514350" indent="-51435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40252" y="5802345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*Partial list</a:t>
            </a:r>
            <a:endParaRPr lang="en-IN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62038" y="357188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ym typeface="Wingdings" pitchFamily="2" charset="2"/>
              </a:rPr>
              <a:t>EDUCATION AND TRAINING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14313" y="3071813"/>
            <a:ext cx="80772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SzPct val="135000"/>
            </a:pPr>
            <a:r>
              <a:rPr lang="en-US" sz="2000" b="1" i="1" dirty="0">
                <a:solidFill>
                  <a:srgbClr val="FF3300"/>
                </a:solidFill>
              </a:rPr>
              <a:t>HIGHLIGHTS</a:t>
            </a:r>
          </a:p>
          <a:p>
            <a:pPr algn="just">
              <a:lnSpc>
                <a:spcPct val="90000"/>
              </a:lnSpc>
              <a:buSzPct val="135000"/>
            </a:pPr>
            <a:endParaRPr lang="en-US" sz="2000" b="1" i="1" dirty="0">
              <a:solidFill>
                <a:srgbClr val="FF3300"/>
              </a:solidFill>
            </a:endParaRPr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r>
              <a:rPr lang="en-US" sz="1600" b="1" dirty="0"/>
              <a:t>Professional training based on live projects</a:t>
            </a:r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endParaRPr lang="en-US" sz="1600" b="1" dirty="0"/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r>
              <a:rPr lang="en-US" sz="1600" b="1" dirty="0"/>
              <a:t>Well stocked library and labs.</a:t>
            </a:r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endParaRPr lang="en-US" sz="1600" b="1" dirty="0"/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r>
              <a:rPr lang="en-US" sz="1600" b="1" dirty="0"/>
              <a:t>Experienced Telecom , IT, Networking faculty</a:t>
            </a:r>
          </a:p>
          <a:p>
            <a:pPr algn="just">
              <a:lnSpc>
                <a:spcPct val="90000"/>
              </a:lnSpc>
              <a:buSzPct val="135000"/>
            </a:pPr>
            <a:endParaRPr lang="en-US" sz="1600" b="1" dirty="0"/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r>
              <a:rPr lang="en-US" sz="1600" b="1" dirty="0"/>
              <a:t>Assembly lines / workshops exposure</a:t>
            </a:r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endParaRPr lang="en-US" sz="1600" b="1" dirty="0"/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r>
              <a:rPr lang="en-US" sz="1600" b="1" dirty="0"/>
              <a:t>Training aids like multimedia projectors, training kits / boards etc.</a:t>
            </a:r>
          </a:p>
          <a:p>
            <a:pPr algn="just">
              <a:lnSpc>
                <a:spcPct val="90000"/>
              </a:lnSpc>
              <a:buSzPct val="135000"/>
              <a:buFontTx/>
              <a:buChar char="•"/>
            </a:pPr>
            <a:endParaRPr lang="en-US" sz="1600" b="1" dirty="0"/>
          </a:p>
          <a:p>
            <a:pPr marL="0" lvl="4" algn="just">
              <a:lnSpc>
                <a:spcPct val="90000"/>
              </a:lnSpc>
              <a:buSzPct val="135000"/>
              <a:buFontTx/>
              <a:buChar char="•"/>
            </a:pPr>
            <a:r>
              <a:rPr lang="en-US" sz="1600" b="1" dirty="0"/>
              <a:t>Fully equipped infrastructure for on line training for more than </a:t>
            </a:r>
            <a:r>
              <a:rPr lang="en-US" sz="1600" b="1" dirty="0" smtClean="0"/>
              <a:t>500 </a:t>
            </a:r>
            <a:r>
              <a:rPr lang="en-US" sz="1600" b="1" dirty="0"/>
              <a:t>students in multiple batches  </a:t>
            </a:r>
          </a:p>
          <a:p>
            <a:pPr algn="just">
              <a:lnSpc>
                <a:spcPct val="90000"/>
              </a:lnSpc>
              <a:buSzPct val="135000"/>
            </a:pPr>
            <a:endParaRPr lang="en-US" sz="1600" b="1" dirty="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14313" y="1357313"/>
            <a:ext cx="49530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3333CC"/>
              </a:buClr>
              <a:buSzPct val="150000"/>
            </a:pPr>
            <a:r>
              <a:rPr lang="en-US" sz="1400" b="1" i="1"/>
              <a:t>Puncom offers a range of training programs for undergraduate students and career oriented courses for professionals in hi-tech areas like embedded system design, FPGA/CPLD and VHDL, Telecom Technologies like Multiplexing &amp; Power Line Communications, networking and security, client server technologies, real time operating system etc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50000"/>
            </a:pPr>
            <a:endParaRPr lang="en-US" sz="1400" b="1" i="1"/>
          </a:p>
        </p:txBody>
      </p:sp>
      <p:pic>
        <p:nvPicPr>
          <p:cNvPr id="28677" name="Picture 6" descr="f1_0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1285875"/>
            <a:ext cx="3905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239713"/>
            <a:ext cx="7793037" cy="617537"/>
          </a:xfrm>
        </p:spPr>
        <p:txBody>
          <a:bodyPr/>
          <a:lstStyle/>
          <a:p>
            <a:pPr eaLnBrk="1" hangingPunct="1"/>
            <a:r>
              <a:rPr lang="en-US" smtClean="0"/>
              <a:t>PUNCOM STRENGTHS</a:t>
            </a:r>
          </a:p>
        </p:txBody>
      </p: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290513" y="1785938"/>
            <a:ext cx="601662" cy="219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27432" rIns="27432" bIns="0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GB" sz="1600" b="1">
                <a:solidFill>
                  <a:schemeClr val="bg1"/>
                </a:solidFill>
                <a:latin typeface="Arial Black" pitchFamily="34" charset="0"/>
              </a:rPr>
              <a:t>1987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36491" y="1420785"/>
            <a:ext cx="8617069" cy="44273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260 Employees including 70 engineers.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Strong in house product and software design strengths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Sophisticated SMT Assembly line for hi-tech equipment     manufacturing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Capital Equipments : Rs.40Cr.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Air-Conditioned Area ( 190,000 sq ft)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Standby Captive Power Generation : 3 MW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Countrywide After Sales Support Network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Net worth more than Rs.78 Cr.</a:t>
            </a:r>
          </a:p>
          <a:p>
            <a:pPr marL="190500" lvl="1" indent="319088" defTabSz="762000">
              <a:spcBef>
                <a:spcPct val="20000"/>
              </a:spcBef>
              <a:buClr>
                <a:schemeClr val="tx2"/>
              </a:buClr>
              <a:tabLst>
                <a:tab pos="666750" algn="l"/>
              </a:tabLst>
            </a:pPr>
            <a:endParaRPr lang="en-GB" sz="16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1" y="292065"/>
            <a:ext cx="6462801" cy="617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FINANCIALS &amp; INFRASTRUCTURE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3726" y="1165194"/>
            <a:ext cx="78488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Puncom has an equity base of 12m shares at a face value of Rs 10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71% equity is held by Punjab Infotech, a wholly owned corporation of Punjab Govt. Balance equity is with financial institutions and general public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The company is listed on Bombay Stock Exchange (BSE).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Puncom has its manufacturing complex and other fixed assets in close proximity in Mohali. 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The company is financially strong and debt free.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SC00680.JPG"/>
          <p:cNvPicPr>
            <a:picLocks noChangeAspect="1"/>
          </p:cNvPicPr>
          <p:nvPr/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71500" y="1628622"/>
            <a:ext cx="768831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>
                <a:cs typeface="Arial" charset="0"/>
              </a:rPr>
              <a:t>  </a:t>
            </a:r>
            <a:r>
              <a:rPr lang="en-GB" sz="2400" b="1" dirty="0">
                <a:latin typeface="+mn-lt"/>
              </a:rPr>
              <a:t>Listed state Govt PSU incorporated in </a:t>
            </a:r>
            <a:r>
              <a:rPr lang="en-GB" sz="2400" b="1" dirty="0" smtClean="0">
                <a:latin typeface="+mn-lt"/>
              </a:rPr>
              <a:t>1981</a:t>
            </a:r>
            <a:endParaRPr lang="en-US" sz="2400" b="1" dirty="0"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 </a:t>
            </a:r>
            <a:r>
              <a:rPr lang="en-GB" sz="2400" b="1" dirty="0">
                <a:latin typeface="+mn-lt"/>
              </a:rPr>
              <a:t>A Premier Telecom equipment manufacturer.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400" b="1" dirty="0">
                <a:latin typeface="+mn-lt"/>
              </a:rPr>
              <a:t>  </a:t>
            </a:r>
            <a:r>
              <a:rPr lang="en-US" sz="2400" b="1" dirty="0" smtClean="0">
                <a:latin typeface="+mn-lt"/>
                <a:cs typeface="Arial" charset="0"/>
              </a:rPr>
              <a:t>Sophisticated </a:t>
            </a:r>
            <a:r>
              <a:rPr lang="en-US" sz="2400" b="1" dirty="0">
                <a:latin typeface="+mn-lt"/>
                <a:cs typeface="Arial" charset="0"/>
              </a:rPr>
              <a:t>Manufacturing </a:t>
            </a:r>
            <a:r>
              <a:rPr lang="en-US" sz="2400" b="1" dirty="0" smtClean="0">
                <a:latin typeface="+mn-lt"/>
                <a:cs typeface="Arial" charset="0"/>
              </a:rPr>
              <a:t>Line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b="1" dirty="0" smtClean="0">
                <a:latin typeface="+mn-lt"/>
                <a:cs typeface="Arial" charset="0"/>
              </a:rPr>
              <a:t>  ISO 9001 </a:t>
            </a:r>
            <a:r>
              <a:rPr lang="en-US" sz="2400" b="1" dirty="0">
                <a:latin typeface="+mn-lt"/>
                <a:cs typeface="Arial" charset="0"/>
              </a:rPr>
              <a:t>certified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 </a:t>
            </a:r>
            <a:r>
              <a:rPr lang="en-GB" sz="2400" b="1" dirty="0" smtClean="0">
                <a:latin typeface="+mn-lt"/>
              </a:rPr>
              <a:t>Pan-India </a:t>
            </a:r>
            <a:r>
              <a:rPr lang="en-US" sz="2400" b="1" dirty="0" smtClean="0">
                <a:latin typeface="+mn-lt"/>
                <a:cs typeface="Arial" charset="0"/>
              </a:rPr>
              <a:t>customer base &amp;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 smtClean="0">
                <a:latin typeface="+mn-lt"/>
                <a:cs typeface="Arial" charset="0"/>
              </a:rPr>
              <a:t>  Financially strong, </a:t>
            </a:r>
            <a:r>
              <a:rPr lang="en-GB" sz="2400" b="1" dirty="0" smtClean="0">
                <a:latin typeface="+mn-lt"/>
                <a:cs typeface="Arial" charset="0"/>
              </a:rPr>
              <a:t>debt</a:t>
            </a:r>
            <a:r>
              <a:rPr lang="en-GB" sz="2400" b="1" dirty="0" smtClean="0">
                <a:latin typeface="+mn-lt"/>
              </a:rPr>
              <a:t> free   </a:t>
            </a:r>
            <a:endParaRPr lang="en-GB" sz="2400" b="1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b="1" dirty="0" smtClean="0">
                <a:latin typeface="+mn-lt"/>
                <a:cs typeface="Arial" charset="0"/>
              </a:rPr>
              <a:t>After sales support and repair infrastructure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152400"/>
            <a:ext cx="7793037" cy="617538"/>
          </a:xfrm>
        </p:spPr>
        <p:txBody>
          <a:bodyPr/>
          <a:lstStyle/>
          <a:p>
            <a:r>
              <a:rPr lang="en-US" dirty="0" smtClean="0"/>
              <a:t>ABOUT 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642938" y="2214563"/>
            <a:ext cx="77930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5400" b="1" i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11161" y="4305312"/>
            <a:ext cx="7793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Punjab Communications Limited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B-91, </a:t>
            </a: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Industrial Area, Phase 8, </a:t>
            </a:r>
          </a:p>
          <a:p>
            <a:pPr algn="r">
              <a:defRPr/>
            </a:pPr>
            <a:r>
              <a:rPr lang="en-US" sz="1800" b="1" i="1" kern="0" dirty="0" err="1" smtClean="0">
                <a:latin typeface="+mj-lt"/>
                <a:ea typeface="+mj-ea"/>
                <a:cs typeface="+mj-cs"/>
              </a:rPr>
              <a:t>Mohali</a:t>
            </a: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 (Punjab), Chandigarh </a:t>
            </a:r>
            <a:r>
              <a:rPr lang="en-US" sz="1800" b="1" i="1" kern="0" dirty="0">
                <a:latin typeface="+mj-lt"/>
                <a:ea typeface="+mj-ea"/>
                <a:cs typeface="+mj-cs"/>
              </a:rPr>
              <a:t>- 160071 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Contact : +91-172-2237101, 3046900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Fax : +91-172-2237125, </a:t>
            </a: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3046919</a:t>
            </a:r>
          </a:p>
          <a:p>
            <a:pPr algn="r">
              <a:defRPr/>
            </a:pP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puncom@puncom.com</a:t>
            </a:r>
          </a:p>
          <a:p>
            <a:pPr algn="r">
              <a:defRPr/>
            </a:pP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www.puncom.com</a:t>
            </a:r>
          </a:p>
          <a:p>
            <a:pPr algn="r">
              <a:defRPr/>
            </a:pPr>
            <a:endParaRPr lang="en-US" sz="1800" b="1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4884" y="390366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Contact Details</a:t>
            </a:r>
            <a:endParaRPr lang="en-US" sz="1800" b="1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071" y="2516175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kern="0" dirty="0" smtClean="0">
                <a:latin typeface="+mj-lt"/>
                <a:ea typeface="+mj-ea"/>
                <a:cs typeface="+mj-cs"/>
              </a:rPr>
              <a:t>Thanks</a:t>
            </a:r>
            <a:endParaRPr lang="en-US" sz="36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INFRASTRCTURE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489200" y="5905500"/>
            <a:ext cx="42926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i="1" dirty="0">
                <a:solidFill>
                  <a:schemeClr val="bg1"/>
                </a:solidFill>
              </a:rPr>
              <a:t>PunCom</a:t>
            </a:r>
            <a:r>
              <a:rPr lang="en-US" sz="2000" b="1" dirty="0">
                <a:solidFill>
                  <a:schemeClr val="bg1"/>
                </a:solidFill>
              </a:rPr>
              <a:t> has grown to 5 buildings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2216150" y="1047750"/>
            <a:ext cx="4800600" cy="942975"/>
          </a:xfrm>
          <a:prstGeom prst="leftArrow">
            <a:avLst>
              <a:gd name="adj1" fmla="val 41667"/>
              <a:gd name="adj2" fmla="val 76929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5400" y="4610100"/>
            <a:ext cx="2173288" cy="2209800"/>
            <a:chOff x="16" y="2904"/>
            <a:chExt cx="1392" cy="1392"/>
          </a:xfrm>
        </p:grpSpPr>
        <p:pic>
          <p:nvPicPr>
            <p:cNvPr id="96274" name="Picture 18" descr="3"/>
            <p:cNvPicPr>
              <a:picLocks noChangeAspect="1" noChangeArrowheads="1"/>
            </p:cNvPicPr>
            <p:nvPr/>
          </p:nvPicPr>
          <p:blipFill>
            <a:blip r:embed="rId2"/>
            <a:srcRect t="-667" r="81000" b="66000"/>
            <a:stretch>
              <a:fillRect/>
            </a:stretch>
          </p:blipFill>
          <p:spPr bwMode="auto">
            <a:xfrm>
              <a:off x="16" y="2904"/>
              <a:ext cx="1392" cy="1392"/>
            </a:xfrm>
            <a:prstGeom prst="rect">
              <a:avLst/>
            </a:prstGeom>
            <a:noFill/>
          </p:spPr>
        </p:pic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183" y="3024"/>
              <a:ext cx="1083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1987</a:t>
              </a:r>
              <a:r>
                <a:rPr lang="en-GB" sz="1600" b="1" dirty="0">
                  <a:solidFill>
                    <a:srgbClr val="3333CC"/>
                  </a:solidFill>
                </a:rPr>
                <a:t>  Building 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09800" y="2362200"/>
            <a:ext cx="4799013" cy="3198813"/>
            <a:chOff x="1392" y="1488"/>
            <a:chExt cx="3023" cy="2015"/>
          </a:xfrm>
        </p:grpSpPr>
        <p:pic>
          <p:nvPicPr>
            <p:cNvPr id="96273" name="Picture 17" descr="7"/>
            <p:cNvPicPr>
              <a:picLocks noChangeArrowheads="1"/>
            </p:cNvPicPr>
            <p:nvPr/>
          </p:nvPicPr>
          <p:blipFill>
            <a:blip r:embed="rId3"/>
            <a:srcRect r="60001" b="59360"/>
            <a:stretch>
              <a:fillRect/>
            </a:stretch>
          </p:blipFill>
          <p:spPr bwMode="auto">
            <a:xfrm>
              <a:off x="1392" y="1488"/>
              <a:ext cx="3023" cy="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76" name="Text Box 20"/>
            <p:cNvSpPr txBox="1">
              <a:spLocks noChangeArrowheads="1"/>
            </p:cNvSpPr>
            <p:nvPr/>
          </p:nvSpPr>
          <p:spPr bwMode="auto">
            <a:xfrm>
              <a:off x="2463" y="3324"/>
              <a:ext cx="1029" cy="1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1997</a:t>
              </a:r>
              <a:r>
                <a:rPr lang="en-GB" sz="1600" b="1" dirty="0">
                  <a:solidFill>
                    <a:srgbClr val="3333CC"/>
                  </a:solidFill>
                </a:rPr>
                <a:t> Building 5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010400" y="1066800"/>
            <a:ext cx="2133600" cy="1905000"/>
            <a:chOff x="4416" y="672"/>
            <a:chExt cx="1344" cy="1200"/>
          </a:xfrm>
        </p:grpSpPr>
        <p:pic>
          <p:nvPicPr>
            <p:cNvPr id="96266" name="Picture 10" descr="4"/>
            <p:cNvPicPr>
              <a:picLocks noChangeAspect="1" noChangeArrowheads="1"/>
            </p:cNvPicPr>
            <p:nvPr/>
          </p:nvPicPr>
          <p:blipFill>
            <a:blip r:embed="rId4"/>
            <a:srcRect r="80000" b="78000"/>
            <a:stretch>
              <a:fillRect/>
            </a:stretch>
          </p:blipFill>
          <p:spPr bwMode="auto">
            <a:xfrm>
              <a:off x="4416" y="672"/>
              <a:ext cx="1344" cy="1200"/>
            </a:xfrm>
            <a:prstGeom prst="rect">
              <a:avLst/>
            </a:prstGeom>
            <a:noFill/>
          </p:spPr>
        </p:pic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4599" y="720"/>
              <a:ext cx="1065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1991</a:t>
              </a:r>
              <a:r>
                <a:rPr lang="en-GB" sz="1600" b="1" dirty="0">
                  <a:solidFill>
                    <a:srgbClr val="3333CC"/>
                  </a:solidFill>
                </a:rPr>
                <a:t>  Building 2</a:t>
              </a:r>
            </a:p>
          </p:txBody>
        </p:sp>
      </p:grpSp>
      <p:pic>
        <p:nvPicPr>
          <p:cNvPr id="96269" name="Picture 13" descr="5"/>
          <p:cNvPicPr>
            <a:picLocks noChangeAspect="1" noChangeArrowheads="1"/>
          </p:cNvPicPr>
          <p:nvPr/>
        </p:nvPicPr>
        <p:blipFill>
          <a:blip r:embed="rId5"/>
          <a:srcRect r="80000" b="76666"/>
          <a:stretch>
            <a:fillRect/>
          </a:stretch>
        </p:blipFill>
        <p:spPr bwMode="auto">
          <a:xfrm>
            <a:off x="7010400" y="2895600"/>
            <a:ext cx="2133600" cy="1981200"/>
          </a:xfrm>
          <a:prstGeom prst="rect">
            <a:avLst/>
          </a:prstGeom>
          <a:noFill/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010400" y="4724400"/>
            <a:ext cx="2133600" cy="2133600"/>
            <a:chOff x="4416" y="2976"/>
            <a:chExt cx="1344" cy="1344"/>
          </a:xfrm>
        </p:grpSpPr>
        <p:pic>
          <p:nvPicPr>
            <p:cNvPr id="96268" name="Picture 12" descr="6"/>
            <p:cNvPicPr>
              <a:picLocks noChangeAspect="1" noChangeArrowheads="1"/>
            </p:cNvPicPr>
            <p:nvPr/>
          </p:nvPicPr>
          <p:blipFill>
            <a:blip r:embed="rId6"/>
            <a:srcRect r="80000" b="66000"/>
            <a:stretch>
              <a:fillRect/>
            </a:stretch>
          </p:blipFill>
          <p:spPr bwMode="auto">
            <a:xfrm>
              <a:off x="4416" y="2976"/>
              <a:ext cx="1344" cy="1344"/>
            </a:xfrm>
            <a:prstGeom prst="rect">
              <a:avLst/>
            </a:prstGeom>
            <a:noFill/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4560" y="3067"/>
              <a:ext cx="1065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1993</a:t>
              </a:r>
              <a:r>
                <a:rPr lang="en-GB" sz="1600" b="1" dirty="0">
                  <a:solidFill>
                    <a:srgbClr val="3333CC"/>
                  </a:solidFill>
                </a:rPr>
                <a:t>  Building 4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5400" y="1143000"/>
            <a:ext cx="2209800" cy="1905000"/>
            <a:chOff x="16" y="720"/>
            <a:chExt cx="1392" cy="1200"/>
          </a:xfrm>
        </p:grpSpPr>
        <p:pic>
          <p:nvPicPr>
            <p:cNvPr id="96267" name="Picture 11" descr="1"/>
            <p:cNvPicPr>
              <a:picLocks noChangeAspect="1" noChangeArrowheads="1"/>
            </p:cNvPicPr>
            <p:nvPr/>
          </p:nvPicPr>
          <p:blipFill>
            <a:blip r:embed="rId7"/>
            <a:srcRect r="81000" b="78667"/>
            <a:stretch>
              <a:fillRect/>
            </a:stretch>
          </p:blipFill>
          <p:spPr bwMode="auto">
            <a:xfrm>
              <a:off x="16" y="720"/>
              <a:ext cx="1392" cy="1200"/>
            </a:xfrm>
            <a:prstGeom prst="rect">
              <a:avLst/>
            </a:prstGeom>
            <a:noFill/>
          </p:spPr>
        </p:pic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205" y="791"/>
              <a:ext cx="1139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 smtClean="0">
                  <a:solidFill>
                    <a:srgbClr val="3333CC"/>
                  </a:solidFill>
                  <a:latin typeface="Arial Black" pitchFamily="34" charset="0"/>
                </a:rPr>
                <a:t>1981</a:t>
              </a:r>
              <a:r>
                <a:rPr lang="en-GB" sz="1600" b="1" dirty="0" smtClean="0">
                  <a:solidFill>
                    <a:srgbClr val="3333CC"/>
                  </a:solidFill>
                </a:rPr>
                <a:t>  </a:t>
              </a:r>
              <a:r>
                <a:rPr lang="en-GB" sz="1600" b="1" dirty="0">
                  <a:solidFill>
                    <a:srgbClr val="3333CC"/>
                  </a:solidFill>
                </a:rPr>
                <a:t>Building 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9050" y="2667000"/>
            <a:ext cx="2209800" cy="1981200"/>
            <a:chOff x="12" y="1680"/>
            <a:chExt cx="1392" cy="1248"/>
          </a:xfrm>
        </p:grpSpPr>
        <p:pic>
          <p:nvPicPr>
            <p:cNvPr id="96270" name="Picture 14" descr="2"/>
            <p:cNvPicPr>
              <a:picLocks noChangeAspect="1" noChangeArrowheads="1"/>
            </p:cNvPicPr>
            <p:nvPr/>
          </p:nvPicPr>
          <p:blipFill>
            <a:blip r:embed="rId8"/>
            <a:srcRect l="2000" t="4668" r="80000" b="74666"/>
            <a:stretch>
              <a:fillRect/>
            </a:stretch>
          </p:blipFill>
          <p:spPr bwMode="auto">
            <a:xfrm>
              <a:off x="12" y="1680"/>
              <a:ext cx="1392" cy="1248"/>
            </a:xfrm>
            <a:prstGeom prst="rect">
              <a:avLst/>
            </a:prstGeom>
            <a:noFill/>
          </p:spPr>
        </p:pic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192" y="1776"/>
              <a:ext cx="994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1985</a:t>
              </a:r>
              <a:r>
                <a:rPr lang="en-GB" sz="1600" b="1" dirty="0">
                  <a:solidFill>
                    <a:srgbClr val="3333CC"/>
                  </a:solidFill>
                </a:rPr>
                <a:t>  Building </a:t>
              </a:r>
            </a:p>
          </p:txBody>
        </p:sp>
      </p:grp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636811" y="1331889"/>
            <a:ext cx="42926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Started from small rented building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310475" y="3027357"/>
            <a:ext cx="1708096" cy="2185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27432" rIns="27432" bIns="0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GB" sz="1600" b="1" dirty="0" smtClean="0">
                <a:solidFill>
                  <a:srgbClr val="3333CC"/>
                </a:solidFill>
                <a:latin typeface="Arial Black" pitchFamily="34" charset="0"/>
              </a:rPr>
              <a:t>1992</a:t>
            </a:r>
            <a:r>
              <a:rPr lang="en-GB" sz="1600" b="1" dirty="0" smtClean="0">
                <a:solidFill>
                  <a:srgbClr val="3333CC"/>
                </a:solidFill>
              </a:rPr>
              <a:t>  </a:t>
            </a:r>
            <a:r>
              <a:rPr lang="en-GB" sz="1600" b="1" dirty="0">
                <a:solidFill>
                  <a:srgbClr val="3333CC"/>
                </a:solidFill>
              </a:rPr>
              <a:t>Building </a:t>
            </a:r>
            <a:r>
              <a:rPr lang="en-GB" sz="1600" b="1" dirty="0" smtClean="0">
                <a:solidFill>
                  <a:srgbClr val="3333CC"/>
                </a:solidFill>
              </a:rPr>
              <a:t>3</a:t>
            </a:r>
            <a:endParaRPr lang="en-GB" sz="16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1" grpId="0" animBg="1" autoUpdateAnimBg="0"/>
      <p:bldP spid="3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MAIN ACTIVITIES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11161" y="1238220"/>
            <a:ext cx="7704243" cy="2994066"/>
          </a:xfrm>
        </p:spPr>
        <p:txBody>
          <a:bodyPr/>
          <a:lstStyle/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Telecom Equipment Manufacturing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Nation-wide Turnkey Projects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Installation and Commissioning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Repair &amp; Maintenance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Education  and Training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Product Engineering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Technology Acquisition, Absorption, Production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pic>
        <p:nvPicPr>
          <p:cNvPr id="5" name="Picture 20" descr="3"/>
          <p:cNvPicPr>
            <a:picLocks noChangeAspect="1" noChangeArrowheads="1"/>
          </p:cNvPicPr>
          <p:nvPr/>
        </p:nvPicPr>
        <p:blipFill>
          <a:blip r:embed="rId2" cstate="print"/>
          <a:srcRect r="95000" b="63333"/>
          <a:stretch>
            <a:fillRect/>
          </a:stretch>
        </p:blipFill>
        <p:spPr bwMode="auto">
          <a:xfrm>
            <a:off x="1517616" y="4635500"/>
            <a:ext cx="571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9"/>
          <p:cNvPicPr>
            <a:picLocks noChangeAspect="1" noChangeArrowheads="1"/>
          </p:cNvPicPr>
          <p:nvPr/>
        </p:nvPicPr>
        <p:blipFill>
          <a:blip r:embed="rId3" cstate="print"/>
          <a:srcRect r="92999" b="62000"/>
          <a:stretch>
            <a:fillRect/>
          </a:stretch>
        </p:blipFill>
        <p:spPr bwMode="auto">
          <a:xfrm>
            <a:off x="2428875" y="4462463"/>
            <a:ext cx="757238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1"/>
          <p:cNvPicPr>
            <a:picLocks noChangeAspect="1" noChangeArrowheads="1"/>
          </p:cNvPicPr>
          <p:nvPr/>
        </p:nvPicPr>
        <p:blipFill>
          <a:blip r:embed="rId4" cstate="print"/>
          <a:srcRect r="87000" b="47333"/>
          <a:stretch>
            <a:fillRect/>
          </a:stretch>
        </p:blipFill>
        <p:spPr bwMode="auto">
          <a:xfrm>
            <a:off x="6076950" y="5072063"/>
            <a:ext cx="781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9" descr="untitled"/>
          <p:cNvPicPr>
            <a:picLocks noChangeAspect="1" noChangeArrowheads="1"/>
          </p:cNvPicPr>
          <p:nvPr/>
        </p:nvPicPr>
        <p:blipFill>
          <a:blip r:embed="rId5" cstate="print"/>
          <a:srcRect r="81999" b="75999"/>
          <a:stretch>
            <a:fillRect/>
          </a:stretch>
        </p:blipFill>
        <p:spPr bwMode="auto">
          <a:xfrm>
            <a:off x="7143750" y="5072063"/>
            <a:ext cx="16430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8"/>
          <p:cNvPicPr>
            <a:picLocks noChangeAspect="1" noChangeArrowheads="1"/>
          </p:cNvPicPr>
          <p:nvPr/>
        </p:nvPicPr>
        <p:blipFill>
          <a:blip r:embed="rId6" cstate="print"/>
          <a:srcRect r="91000" b="63333"/>
          <a:stretch>
            <a:fillRect/>
          </a:stretch>
        </p:blipFill>
        <p:spPr bwMode="auto">
          <a:xfrm>
            <a:off x="3497263" y="4572000"/>
            <a:ext cx="7175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10" descr="C:\Users\Sanjay\Desktop\PLCC pics\20170110_133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488" y="4159260"/>
            <a:ext cx="1083392" cy="26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731" y="4049722"/>
            <a:ext cx="1158099" cy="262893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500313" y="1000125"/>
            <a:ext cx="25717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 b="1" i="1" u="sng" dirty="0" smtClean="0"/>
              <a:t>Products</a:t>
            </a:r>
            <a:endParaRPr lang="en-GB" sz="2000" b="1" i="1" u="sng" dirty="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5257800" y="1000125"/>
            <a:ext cx="1957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 b="1" i="1" dirty="0"/>
              <a:t>  </a:t>
            </a:r>
            <a:r>
              <a:rPr lang="en-GB" sz="2000" b="1" i="1" u="sng" dirty="0"/>
              <a:t>Technology 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2271681" y="2151045"/>
            <a:ext cx="306709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2 Mb </a:t>
            </a:r>
            <a:r>
              <a:rPr lang="en-GB" sz="1800" b="1" dirty="0" smtClean="0"/>
              <a:t>Drop/Insert  </a:t>
            </a:r>
            <a:r>
              <a:rPr lang="en-GB" sz="1800" b="1" dirty="0" err="1"/>
              <a:t>Mux</a:t>
            </a:r>
            <a:r>
              <a:rPr lang="en-GB" sz="1800" b="1" dirty="0"/>
              <a:t> </a:t>
            </a:r>
            <a:endParaRPr lang="en-GB" sz="1800" b="1" dirty="0" smtClean="0"/>
          </a:p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 smtClean="0"/>
              <a:t>SMPS Power Plant  -48V up to 150A</a:t>
            </a:r>
            <a:endParaRPr lang="en-GB" sz="1800" b="1" dirty="0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308194" y="3465513"/>
            <a:ext cx="2519397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 smtClean="0"/>
              <a:t>STM 1/4/16</a:t>
            </a:r>
          </a:p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endParaRPr lang="en-GB" sz="1800" b="1" dirty="0" smtClean="0"/>
          </a:p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 smtClean="0"/>
              <a:t>Protection Coupler                              </a:t>
            </a:r>
            <a:endParaRPr lang="en-GB" sz="1800" b="1" i="1" dirty="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271681" y="1603350"/>
            <a:ext cx="413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PLCC                                 </a:t>
            </a:r>
          </a:p>
        </p:txBody>
      </p:sp>
      <p:sp>
        <p:nvSpPr>
          <p:cNvPr id="99354" name="AutoShape 26"/>
          <p:cNvSpPr>
            <a:spLocks/>
          </p:cNvSpPr>
          <p:nvPr/>
        </p:nvSpPr>
        <p:spPr bwMode="auto">
          <a:xfrm>
            <a:off x="5119695" y="1676376"/>
            <a:ext cx="381000" cy="1460520"/>
          </a:xfrm>
          <a:prstGeom prst="rightBrace">
            <a:avLst>
              <a:gd name="adj1" fmla="val 39132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5521338" y="2078019"/>
            <a:ext cx="141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PUNCOM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214438" y="239713"/>
            <a:ext cx="77930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MAJOR PRODUCTS</a:t>
            </a:r>
            <a:endParaRPr lang="en-GB" sz="32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0264" name="Picture 30" descr="DSC007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7759"/>
            <a:ext cx="2165319" cy="41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4864104" y="3575052"/>
            <a:ext cx="27384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Tie up with Tejas, GE, </a:t>
            </a:r>
            <a:r>
              <a:rPr lang="en-US" sz="1800" b="1" dirty="0" err="1" smtClean="0"/>
              <a:t>Fibcom</a:t>
            </a: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000" b="1" dirty="0" smtClean="0"/>
          </a:p>
          <a:p>
            <a:pPr>
              <a:spcBef>
                <a:spcPct val="50000"/>
              </a:spcBef>
            </a:pPr>
            <a:r>
              <a:rPr lang="en-US" sz="1800" b="1" dirty="0" smtClean="0"/>
              <a:t>Tie up with GE(</a:t>
            </a:r>
            <a:r>
              <a:rPr lang="en-US" sz="1800" b="1" dirty="0" err="1" smtClean="0"/>
              <a:t>Alstom</a:t>
            </a:r>
            <a:r>
              <a:rPr lang="en-US" sz="1800" b="1" dirty="0" smtClean="0"/>
              <a:t>), France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utoUpdateAnimBg="0"/>
      <p:bldP spid="99340" grpId="0" build="p" autoUpdateAnimBg="0" advAuto="0"/>
      <p:bldP spid="99341" grpId="0" autoUpdateAnimBg="0"/>
      <p:bldP spid="99354" grpId="0" animBg="1"/>
      <p:bldP spid="993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051"/>
          <p:cNvSpPr txBox="1">
            <a:spLocks noChangeArrowheads="1"/>
          </p:cNvSpPr>
          <p:nvPr/>
        </p:nvSpPr>
        <p:spPr bwMode="auto">
          <a:xfrm>
            <a:off x="1905000" y="5638800"/>
            <a:ext cx="533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2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12804" y="179343"/>
            <a:ext cx="5294385" cy="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PAST PRODUCTS &amp; TIE-UPS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85725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FDM/Trans multiplexers - Granger associates, USA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30 Channel UHF radio – ARE, Italy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Microwave radio and STM-16 – Alcatel, France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Switching equipments upto 40,000 lines - C-DOT, India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PCM multiplexer /Higher order MUX/OLTE – PUNCOM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VSAT equipment – PUNCOM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Avalanche Victim Detector – LRDE, India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STM1/4/16/64 and 2.5G/10G DWDM – </a:t>
            </a:r>
            <a:r>
              <a:rPr lang="en-GB" sz="2400" b="1" dirty="0" err="1" smtClean="0"/>
              <a:t>Huawei</a:t>
            </a:r>
            <a:r>
              <a:rPr lang="en-GB" sz="2400" b="1" dirty="0" smtClean="0"/>
              <a:t>, China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endParaRPr lang="en-GB" sz="2000" b="1" dirty="0" smtClean="0"/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endParaRPr lang="en-GB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051"/>
          <p:cNvSpPr txBox="1">
            <a:spLocks noChangeArrowheads="1"/>
          </p:cNvSpPr>
          <p:nvPr/>
        </p:nvSpPr>
        <p:spPr bwMode="auto">
          <a:xfrm>
            <a:off x="1905000" y="5638800"/>
            <a:ext cx="533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2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150938" y="239713"/>
            <a:ext cx="77930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PROJECTS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85725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OFC based projects in Railways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Project work in Power Utilities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Solar Projects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PunCom has Project </a:t>
            </a:r>
            <a:r>
              <a:rPr lang="en-GB" sz="2400" b="1" dirty="0"/>
              <a:t>teams handling all aspects of Project   planning, Supply, Installation/ Commissioning, Warranty/AMC of turnkey telecom </a:t>
            </a:r>
            <a:r>
              <a:rPr lang="en-GB" sz="2400" b="1" dirty="0" smtClean="0"/>
              <a:t>projects on Pan India basis</a:t>
            </a:r>
            <a:endParaRPr lang="en-GB" sz="2400" b="1" dirty="0"/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Strengths </a:t>
            </a:r>
            <a:r>
              <a:rPr lang="en-GB" sz="2400" b="1" dirty="0"/>
              <a:t>in </a:t>
            </a:r>
            <a:r>
              <a:rPr lang="en-GB" sz="2400" b="1" dirty="0" smtClean="0"/>
              <a:t>projects </a:t>
            </a:r>
            <a:r>
              <a:rPr lang="en-GB" sz="2400" b="1" dirty="0"/>
              <a:t>based around Puncom </a:t>
            </a:r>
            <a:r>
              <a:rPr lang="en-GB" sz="2400" b="1" dirty="0" smtClean="0"/>
              <a:t>manufactured/ supplied products</a:t>
            </a:r>
            <a:endParaRPr lang="en-GB" sz="2400" b="1" dirty="0"/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Most </a:t>
            </a:r>
            <a:r>
              <a:rPr lang="en-GB" sz="2400" b="1" dirty="0"/>
              <a:t>projects handled by core </a:t>
            </a:r>
            <a:r>
              <a:rPr lang="en-GB" sz="2400" b="1" dirty="0" smtClean="0"/>
              <a:t>project teams</a:t>
            </a:r>
            <a:r>
              <a:rPr lang="en-GB" sz="2400" b="1" dirty="0"/>
              <a:t>, aided by local </a:t>
            </a:r>
            <a:r>
              <a:rPr lang="en-GB" sz="2400" b="1" dirty="0" smtClean="0"/>
              <a:t>sub-contractors </a:t>
            </a:r>
            <a:r>
              <a:rPr lang="en-GB" sz="2400" b="1" dirty="0"/>
              <a:t>where necessary.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INFRASTRUCTURE</a:t>
            </a:r>
          </a:p>
        </p:txBody>
      </p:sp>
      <p:pic>
        <p:nvPicPr>
          <p:cNvPr id="21507" name="Picture 8" descr="Photo03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1428750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Photo03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Photo03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DSC007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Sanjay\Desktop\SMD PICS\20171129_0909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7993" y="3027357"/>
            <a:ext cx="2884527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INFRASTRUCTURE</a:t>
            </a:r>
            <a:endParaRPr lang="en-GB" dirty="0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971800" y="1447800"/>
            <a:ext cx="6019800" cy="10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>
                <a:latin typeface="Arial Narrow" pitchFamily="34" charset="0"/>
                <a:cs typeface="Arial" charset="0"/>
              </a:rPr>
              <a:t>PunCom has </a:t>
            </a:r>
            <a:r>
              <a:rPr lang="en-US" dirty="0" smtClean="0">
                <a:latin typeface="Arial Narrow" pitchFamily="34" charset="0"/>
                <a:cs typeface="Arial" charset="0"/>
              </a:rPr>
              <a:t>sophisticated </a:t>
            </a:r>
            <a:r>
              <a:rPr lang="en-US" dirty="0">
                <a:latin typeface="Arial Narrow" pitchFamily="34" charset="0"/>
                <a:cs typeface="Arial" charset="0"/>
              </a:rPr>
              <a:t>SMT Assembly line for hi-tech equipment manufacturing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14" name="Picture 13" descr="C:\Users\Sanjay\Desktop\SMD PICS\20171128_155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007" y="4049721"/>
            <a:ext cx="2921040" cy="20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Sanjay\Desktop\SMD PICS\20171128_160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28" y="2808279"/>
            <a:ext cx="2921573" cy="20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Sanjay\Desktop\SMD PICS\20171129_150051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1607832"/>
            <a:ext cx="2628936" cy="24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20171129_1508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466" y="4268799"/>
            <a:ext cx="2608647" cy="1935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0558" y="4812292"/>
            <a:ext cx="2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DEK Screen Printer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4163" y="6130962"/>
            <a:ext cx="2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Fuji Pick &amp; Place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440" y="6203988"/>
            <a:ext cx="27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Electrovert Reflow 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5307</TotalTime>
  <Words>752</Words>
  <Application>Microsoft Office PowerPoint</Application>
  <PresentationFormat>On-screen Show (4:3)</PresentationFormat>
  <Paragraphs>169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Blends</vt:lpstr>
      <vt:lpstr>PUNJAB COMMUNICATIONS LTD</vt:lpstr>
      <vt:lpstr>ABOUT US</vt:lpstr>
      <vt:lpstr>INFRASTRCTURE</vt:lpstr>
      <vt:lpstr>MAIN ACTIVITIES</vt:lpstr>
      <vt:lpstr>Slide 5</vt:lpstr>
      <vt:lpstr>Slide 6</vt:lpstr>
      <vt:lpstr>Slide 7</vt:lpstr>
      <vt:lpstr>ASSEMBLY INFRASTRUCTURE</vt:lpstr>
      <vt:lpstr>MANUFACTURING INFRASTRUCTURE</vt:lpstr>
      <vt:lpstr>MANUFACTURING INFRASTRUCTURE</vt:lpstr>
      <vt:lpstr>MANUFACTURING INFRASTRUCTURE</vt:lpstr>
      <vt:lpstr>MANUFACTURING INFRASTRUCTURE</vt:lpstr>
      <vt:lpstr>MANUFACTURING INFRASTRUCTURE</vt:lpstr>
      <vt:lpstr>INTEGRATION &amp; TESTING</vt:lpstr>
      <vt:lpstr>Test Equipments</vt:lpstr>
      <vt:lpstr>Major Customers</vt:lpstr>
      <vt:lpstr>Slide 17</vt:lpstr>
      <vt:lpstr>PUNCOM STRENGTHS</vt:lpstr>
      <vt:lpstr>FINANCIALS &amp; INFRASTRUCTURE</vt:lpstr>
      <vt:lpstr>Slide 20</vt:lpstr>
    </vt:vector>
  </TitlesOfParts>
  <Company>Punjab Communications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PUNJAB COMMUNICATIONS LTD</dc:title>
  <dc:creator>puncom</dc:creator>
  <cp:lastModifiedBy>Sanjay</cp:lastModifiedBy>
  <cp:revision>606</cp:revision>
  <cp:lastPrinted>1601-01-01T00:00:00Z</cp:lastPrinted>
  <dcterms:created xsi:type="dcterms:W3CDTF">2006-04-05T10:59:15Z</dcterms:created>
  <dcterms:modified xsi:type="dcterms:W3CDTF">2017-12-21T05:15:13Z</dcterms:modified>
</cp:coreProperties>
</file>